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2"/>
    <p:restoredTop sz="94719"/>
  </p:normalViewPr>
  <p:slideViewPr>
    <p:cSldViewPr snapToGrid="0" snapToObjects="1">
      <p:cViewPr>
        <p:scale>
          <a:sx n="140" d="100"/>
          <a:sy n="140" d="100"/>
        </p:scale>
        <p:origin x="153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770BB-1C04-4D43-B312-B88D0EEFF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F5C8C-3247-344E-80AF-87BD7FCD33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16EDC-D40F-CB43-BD22-8185C6C59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200A0-FAD1-4743-8822-2C808C1DA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B33BA-2163-9642-9C54-6BC28A734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237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1B2E4-96E4-0E43-AFD9-705822226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8BF770-E1EA-7646-802F-07796F8AB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2220C-8DCC-0A45-98B9-C1F311995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6BE6F-2CE2-904E-9A5D-3AD70F5D9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54131-1416-554C-A983-CC6CDECC7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95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2F46E8-F515-364F-A8E9-3F093D7F80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922B7-E33E-8343-BF3A-73B716B7A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2BEA1-ABC9-FC4B-8C16-7E7ADE472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64D21-30C6-9F49-A3B1-BDB33719F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2BDA2-F58E-D440-9047-B1692E527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89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0168E-E6C5-9642-BC3F-46D4655A8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A523C-C553-444B-990F-56A3013D1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4A08E-1416-D04A-B00C-0D0911C62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26CD1-813E-B64A-8235-9246FB25A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CD673-0A71-E545-A37B-7DA7B0317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959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E3C9-6F15-F041-B8BF-C6AB0723F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B2F97-0EAA-A548-876D-7BA58AB72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9BB58-C7E4-E146-89F9-FD00A4D5B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7DEEA-996E-7047-93FF-5639AF0A9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E0BE6-2504-8A47-8068-977D53085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59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00A6-EACA-DB49-AAAD-C8ADC7971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53DBF-9BD8-3A4B-A90F-45D1C41577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1880F2-2B9B-B247-877A-5D0494667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8958B-400C-2243-A325-6FD2A2AAE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11235-C9E0-C440-A691-719D5B59F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4BE75C-F8DC-B749-AC74-DC24E47E2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965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98921-D2C6-EF40-8622-8033920DD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DF3F6-DDFD-A844-A84C-8C7024B1C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BA846B-2D95-4F45-B699-5D029B8D68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662E89-BA65-304A-B0E5-FDCFC8740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2B04C5-CC8B-A840-974C-32E0BF6F85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B1398A-390C-484E-A493-E9B0AB7DD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CE161-2FF6-5245-8431-C71C6A1D6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BBBE44-E05A-1E4D-9356-0146BFA9B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98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87D97-51EE-2B4B-AE80-FC2D4C1F2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6FD716-7788-FD4D-B38B-A4F7C196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558E0F-C9AE-3A42-9844-B3A445B20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8E8C5-271F-0841-BB71-B5C8A4853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13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13DE96-4225-7649-B3B5-5B05AD0B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1A475C-8400-294E-8693-32FEC5C95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69CE9-0AA7-334A-B508-B58ADC33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14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2984-845E-E243-AA9A-0B4C406D7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E594C-379E-6449-B98F-EEE9F5750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BD094D-4B43-0C4D-AD83-ACE07732F8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61498-2CA2-DA4A-B3F7-D77246D77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1A70E7-0BC2-AE4D-8999-297D91A60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62568-F72C-AD42-B72D-D0B42934D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39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138B0-876D-9A42-9DED-7EDE953E1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255D7B-4A17-F14C-9422-2AD0990D1D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673172-2126-1E42-99F4-D503E2F3E0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B8CCB8-0D44-3640-84E7-2BF8B2D41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6E85F-5EA8-104C-90DB-AE27DD5D5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3AB55D-58A3-6548-BCEB-EF59ECA6E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31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DB3CFE-1CFD-6345-B0BE-ABFCB9C4A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AEE26-BA59-664B-9EC8-8F77A6131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B1E52-0C63-944C-ADB0-FD66C666AA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B82F9-F8E5-FA42-A178-83E8BA6F9210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23C9A-3A27-E14A-8FA5-74B3759FAB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40066-7D1E-3847-A887-81F2C6F45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FA8ACF-EB5E-2842-A355-F2D7EBB7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40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fFxzDc4rmG0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B140EA6-432E-D44F-936A-E50EEFFFD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Beers and Breweries in the State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214FB3-4849-A14F-8ADD-15D2DADCDFBA}"/>
              </a:ext>
            </a:extLst>
          </p:cNvPr>
          <p:cNvSpPr txBox="1"/>
          <p:nvPr/>
        </p:nvSpPr>
        <p:spPr>
          <a:xfrm>
            <a:off x="9609434" y="5995686"/>
            <a:ext cx="2582566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DS: Samuel </a:t>
            </a:r>
            <a:r>
              <a:rPr lang="en-US" dirty="0" err="1"/>
              <a:t>VonPaays</a:t>
            </a:r>
            <a:r>
              <a:rPr lang="en-US" dirty="0"/>
              <a:t> Soh</a:t>
            </a:r>
          </a:p>
          <a:p>
            <a:pPr>
              <a:spcAft>
                <a:spcPts val="600"/>
              </a:spcAft>
            </a:pPr>
            <a:r>
              <a:rPr lang="en-US" dirty="0"/>
              <a:t>01/2020</a:t>
            </a:r>
          </a:p>
        </p:txBody>
      </p:sp>
    </p:spTree>
    <p:extLst>
      <p:ext uri="{BB962C8B-B14F-4D97-AF65-F5344CB8AC3E}">
        <p14:creationId xmlns:p14="http://schemas.microsoft.com/office/powerpoint/2010/main" val="3169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03F0D6D-B74C-8147-BD93-ECCDC58B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Breweries in the US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FC1FA92-4E6B-F444-AE46-DF8449E98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714" y="1791990"/>
            <a:ext cx="6109971" cy="278003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62A735-A68B-2043-9A58-21DECE0DD9D4}"/>
              </a:ext>
            </a:extLst>
          </p:cNvPr>
          <p:cNvSpPr txBox="1"/>
          <p:nvPr/>
        </p:nvSpPr>
        <p:spPr>
          <a:xfrm>
            <a:off x="4577714" y="4572026"/>
            <a:ext cx="6109971" cy="49059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100">
                <a:solidFill>
                  <a:srgbClr val="000000"/>
                </a:solidFill>
              </a:rPr>
              <a:t>Total number of breweries in the US = 558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100">
                <a:solidFill>
                  <a:srgbClr val="000000"/>
                </a:solidFill>
              </a:rPr>
              <a:t>The highest # breweries: Colorado.</a:t>
            </a:r>
          </a:p>
        </p:txBody>
      </p:sp>
    </p:spTree>
    <p:extLst>
      <p:ext uri="{BB962C8B-B14F-4D97-AF65-F5344CB8AC3E}">
        <p14:creationId xmlns:p14="http://schemas.microsoft.com/office/powerpoint/2010/main" val="44153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DF094-533B-2945-99A9-DF438F9F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Merge Beer and Breweries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E55713-88FB-664F-BBFE-908984D6A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67" y="4002803"/>
            <a:ext cx="5455917" cy="84566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DC6237-D447-B744-A689-B2DE3602D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4030083"/>
            <a:ext cx="5455917" cy="79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200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4FD4A-6B9B-D944-98E5-3A2015477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Median Alcohol Content and Bitterness by State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710A95-CE6B-A54D-8988-794E9587C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275" y="533400"/>
            <a:ext cx="6361113" cy="28432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DED32F-5865-F84F-88B8-C47FB2B5F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275" y="3459163"/>
            <a:ext cx="6361113" cy="28717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70F2E4-7683-D845-BB98-EFB1ED3A6DEE}"/>
              </a:ext>
            </a:extLst>
          </p:cNvPr>
          <p:cNvSpPr txBox="1"/>
          <p:nvPr/>
        </p:nvSpPr>
        <p:spPr>
          <a:xfrm>
            <a:off x="7452581" y="1955006"/>
            <a:ext cx="3977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State of WV has the highest median ABV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ECDEA-368E-B648-9DD7-D77BD34F4BE0}"/>
              </a:ext>
            </a:extLst>
          </p:cNvPr>
          <p:cNvSpPr txBox="1"/>
          <p:nvPr/>
        </p:nvSpPr>
        <p:spPr>
          <a:xfrm>
            <a:off x="7452580" y="5216366"/>
            <a:ext cx="389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State of ME has the highest median IBU</a:t>
            </a:r>
          </a:p>
        </p:txBody>
      </p:sp>
    </p:spTree>
    <p:extLst>
      <p:ext uri="{BB962C8B-B14F-4D97-AF65-F5344CB8AC3E}">
        <p14:creationId xmlns:p14="http://schemas.microsoft.com/office/powerpoint/2010/main" val="3245233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18CED0-A055-1448-B4B2-044581EFA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Max ABV &amp; IBU by State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19B5EA-5505-9546-A778-A9AB1BA3E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85" y="535418"/>
            <a:ext cx="4581581" cy="200444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931B381-A361-8346-BD25-70482F861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534" y="3750733"/>
            <a:ext cx="4503482" cy="23755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DFEFED-C4AF-F941-870E-297E1E146FF9}"/>
              </a:ext>
            </a:extLst>
          </p:cNvPr>
          <p:cNvSpPr txBox="1"/>
          <p:nvPr/>
        </p:nvSpPr>
        <p:spPr>
          <a:xfrm>
            <a:off x="6883485" y="2539859"/>
            <a:ext cx="4581581" cy="353724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/>
              <a:t>State of Colorado has the max ABV.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709580-8BE2-B948-B530-84B430D69052}"/>
              </a:ext>
            </a:extLst>
          </p:cNvPr>
          <p:cNvSpPr txBox="1"/>
          <p:nvPr/>
        </p:nvSpPr>
        <p:spPr>
          <a:xfrm>
            <a:off x="6922534" y="6126319"/>
            <a:ext cx="4503482" cy="41922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400"/>
              <a:t>State of Oregon has the max IBU.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EF4250-1C24-FD40-87EA-2FC17D5EB5E9}"/>
              </a:ext>
            </a:extLst>
          </p:cNvPr>
          <p:cNvSpPr txBox="1"/>
          <p:nvPr/>
        </p:nvSpPr>
        <p:spPr>
          <a:xfrm>
            <a:off x="7537717" y="1741952"/>
            <a:ext cx="3599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State of CO has the highest max ABV</a:t>
            </a:r>
          </a:p>
        </p:txBody>
      </p:sp>
    </p:spTree>
    <p:extLst>
      <p:ext uri="{BB962C8B-B14F-4D97-AF65-F5344CB8AC3E}">
        <p14:creationId xmlns:p14="http://schemas.microsoft.com/office/powerpoint/2010/main" val="746717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white wall&#10;&#10;Description automatically generated">
            <a:extLst>
              <a:ext uri="{FF2B5EF4-FFF2-40B4-BE49-F238E27FC236}">
                <a16:creationId xmlns:a16="http://schemas.microsoft.com/office/drawing/2014/main" id="{FC860E73-005E-2D41-9BE3-AB67CF6868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90E40B-E20E-4844-B2EE-B52EC53FA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7. Relationship between ABV and IBU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D879FB3-CDC4-604B-A524-77ECDEE59E47}"/>
              </a:ext>
            </a:extLst>
          </p:cNvPr>
          <p:cNvSpPr txBox="1"/>
          <p:nvPr/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IBU and ABV has a correlation, 0.671.</a:t>
            </a:r>
            <a:endParaRPr lang="en-US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Most of ABV is around 0.05.</a:t>
            </a:r>
            <a:endParaRPr lang="en-US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Majority of IBU = ~23</a:t>
            </a:r>
            <a:endParaRPr lang="en-US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180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9F1A7E4-819D-4D21-8E8B-32671A9F9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7 w 5353835"/>
              <a:gd name="connsiteY0" fmla="*/ 5273742 h 5353835"/>
              <a:gd name="connsiteX1" fmla="*/ 4938299 w 5353835"/>
              <a:gd name="connsiteY1" fmla="*/ 5273742 h 5353835"/>
              <a:gd name="connsiteX2" fmla="*/ 4858206 w 5353835"/>
              <a:gd name="connsiteY2" fmla="*/ 5353835 h 5353835"/>
              <a:gd name="connsiteX3" fmla="*/ 770600 w 5353835"/>
              <a:gd name="connsiteY3" fmla="*/ 5353835 h 5353835"/>
              <a:gd name="connsiteX4" fmla="*/ 433255 w 5353835"/>
              <a:gd name="connsiteY4" fmla="*/ 80093 h 5353835"/>
              <a:gd name="connsiteX5" fmla="*/ 51334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58206 h 5353835"/>
              <a:gd name="connsiteX8" fmla="*/ 5273742 w 5353835"/>
              <a:gd name="connsiteY8" fmla="*/ 4938299 h 5353835"/>
              <a:gd name="connsiteX9" fmla="*/ 5273742 w 5353835"/>
              <a:gd name="connsiteY9" fmla="*/ 80093 h 5353835"/>
              <a:gd name="connsiteX10" fmla="*/ 0 w 5353835"/>
              <a:gd name="connsiteY10" fmla="*/ 513348 h 5353835"/>
              <a:gd name="connsiteX11" fmla="*/ 80093 w 5353835"/>
              <a:gd name="connsiteY11" fmla="*/ 433255 h 5353835"/>
              <a:gd name="connsiteX12" fmla="*/ 80093 w 5353835"/>
              <a:gd name="connsiteY12" fmla="*/ 4663328 h 5353835"/>
              <a:gd name="connsiteX13" fmla="*/ 0 w 5353835"/>
              <a:gd name="connsiteY13" fmla="*/ 4583235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7" y="5273742"/>
                </a:moveTo>
                <a:lnTo>
                  <a:pt x="4938299" y="5273742"/>
                </a:lnTo>
                <a:lnTo>
                  <a:pt x="4858206" y="5353835"/>
                </a:lnTo>
                <a:lnTo>
                  <a:pt x="770600" y="5353835"/>
                </a:lnTo>
                <a:close/>
                <a:moveTo>
                  <a:pt x="433255" y="80093"/>
                </a:moveTo>
                <a:lnTo>
                  <a:pt x="513348" y="0"/>
                </a:lnTo>
                <a:lnTo>
                  <a:pt x="5353835" y="0"/>
                </a:lnTo>
                <a:lnTo>
                  <a:pt x="5353835" y="4858206"/>
                </a:lnTo>
                <a:lnTo>
                  <a:pt x="5273742" y="4938299"/>
                </a:lnTo>
                <a:lnTo>
                  <a:pt x="5273742" y="80093"/>
                </a:lnTo>
                <a:close/>
                <a:moveTo>
                  <a:pt x="0" y="513348"/>
                </a:moveTo>
                <a:lnTo>
                  <a:pt x="80093" y="433255"/>
                </a:lnTo>
                <a:lnTo>
                  <a:pt x="80093" y="4663328"/>
                </a:lnTo>
                <a:lnTo>
                  <a:pt x="0" y="45832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DAFEC1-A80C-7F40-86BD-61B69D271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701" y="2452526"/>
            <a:ext cx="4248318" cy="195294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rgbClr val="080808"/>
                </a:solidFill>
              </a:rPr>
              <a:t>KNN on IBU and ABV</a:t>
            </a: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CB64814D-A361-44E1-8D97-B83E41C8B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0" y="-2"/>
            <a:ext cx="1248189" cy="1248189"/>
          </a:xfrm>
          <a:prstGeom prst="triangle">
            <a:avLst>
              <a:gd name="adj" fmla="val 10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2A6879-032A-4946-9CCA-44D38BEDF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296832" y="246646"/>
            <a:ext cx="577231" cy="57723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AB08D7-F0FB-4965-B730-8B874214C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93049" y="367194"/>
            <a:ext cx="999162" cy="99916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48D9297-49FA-43ED-AC6B-E2F153B3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9187" y="946949"/>
            <a:ext cx="352820" cy="352820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7C2D141-F73C-4BF3-B3DF-D3BA74B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7826" y="1350438"/>
            <a:ext cx="4160520" cy="4157124"/>
          </a:xfrm>
          <a:custGeom>
            <a:avLst/>
            <a:gdLst>
              <a:gd name="connsiteX0" fmla="*/ 2080261 w 4160520"/>
              <a:gd name="connsiteY0" fmla="*/ 0 h 4157124"/>
              <a:gd name="connsiteX1" fmla="*/ 4160520 w 4160520"/>
              <a:gd name="connsiteY1" fmla="*/ 2078563 h 4157124"/>
              <a:gd name="connsiteX2" fmla="*/ 2080261 w 4160520"/>
              <a:gd name="connsiteY2" fmla="*/ 4157124 h 4157124"/>
              <a:gd name="connsiteX3" fmla="*/ 0 w 4160520"/>
              <a:gd name="connsiteY3" fmla="*/ 2078563 h 415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0520" h="4157124">
                <a:moveTo>
                  <a:pt x="2080261" y="0"/>
                </a:moveTo>
                <a:lnTo>
                  <a:pt x="4160520" y="2078563"/>
                </a:lnTo>
                <a:lnTo>
                  <a:pt x="2080261" y="4157124"/>
                </a:lnTo>
                <a:lnTo>
                  <a:pt x="0" y="207856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B456AC5-2DFE-4E00-B0CE-30AAA2A3D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7566" y="1"/>
            <a:ext cx="3997403" cy="3295805"/>
          </a:xfrm>
          <a:custGeom>
            <a:avLst/>
            <a:gdLst>
              <a:gd name="connsiteX0" fmla="*/ 1352836 w 4160520"/>
              <a:gd name="connsiteY0" fmla="*/ 0 h 3430293"/>
              <a:gd name="connsiteX1" fmla="*/ 2807685 w 4160520"/>
              <a:gd name="connsiteY1" fmla="*/ 0 h 3430293"/>
              <a:gd name="connsiteX2" fmla="*/ 4160520 w 4160520"/>
              <a:gd name="connsiteY2" fmla="*/ 1351732 h 3430293"/>
              <a:gd name="connsiteX3" fmla="*/ 2080261 w 4160520"/>
              <a:gd name="connsiteY3" fmla="*/ 3430293 h 3430293"/>
              <a:gd name="connsiteX4" fmla="*/ 0 w 4160520"/>
              <a:gd name="connsiteY4" fmla="*/ 1351732 h 3430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0520" h="3430293">
                <a:moveTo>
                  <a:pt x="1352836" y="0"/>
                </a:moveTo>
                <a:lnTo>
                  <a:pt x="2807685" y="0"/>
                </a:lnTo>
                <a:lnTo>
                  <a:pt x="4160520" y="1351732"/>
                </a:lnTo>
                <a:lnTo>
                  <a:pt x="2080261" y="3430293"/>
                </a:lnTo>
                <a:lnTo>
                  <a:pt x="0" y="13517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352804-1906-4647-B9E5-690220D71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394" y="481797"/>
            <a:ext cx="1442029" cy="1667086"/>
          </a:xfrm>
          <a:prstGeom prst="rect">
            <a:avLst/>
          </a:prstGeom>
        </p:spPr>
      </p:pic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D3EB41F8-8868-4FC3-8553-94FEE5A8B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972" y="6102888"/>
            <a:ext cx="1510228" cy="755112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9671820-9967-4806-B0A7-4944C2A4A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447566" y="3562194"/>
            <a:ext cx="3997403" cy="3295805"/>
          </a:xfrm>
          <a:custGeom>
            <a:avLst/>
            <a:gdLst>
              <a:gd name="connsiteX0" fmla="*/ 1352836 w 4160520"/>
              <a:gd name="connsiteY0" fmla="*/ 0 h 3430293"/>
              <a:gd name="connsiteX1" fmla="*/ 2807685 w 4160520"/>
              <a:gd name="connsiteY1" fmla="*/ 0 h 3430293"/>
              <a:gd name="connsiteX2" fmla="*/ 4160520 w 4160520"/>
              <a:gd name="connsiteY2" fmla="*/ 1351732 h 3430293"/>
              <a:gd name="connsiteX3" fmla="*/ 2080261 w 4160520"/>
              <a:gd name="connsiteY3" fmla="*/ 3430293 h 3430293"/>
              <a:gd name="connsiteX4" fmla="*/ 0 w 4160520"/>
              <a:gd name="connsiteY4" fmla="*/ 1351732 h 3430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0520" h="3430293">
                <a:moveTo>
                  <a:pt x="1352836" y="0"/>
                </a:moveTo>
                <a:lnTo>
                  <a:pt x="2807685" y="0"/>
                </a:lnTo>
                <a:lnTo>
                  <a:pt x="4160520" y="1351732"/>
                </a:lnTo>
                <a:lnTo>
                  <a:pt x="2080261" y="3430293"/>
                </a:lnTo>
                <a:lnTo>
                  <a:pt x="0" y="13517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75C504-C9D4-E04B-B830-2504D49AA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347" y="2978546"/>
            <a:ext cx="2524866" cy="9073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D74925-CF4A-DF42-91C4-BD201924F0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9580" y="4931341"/>
            <a:ext cx="2141658" cy="12849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1F03E1-38DA-0445-81DF-39718CC578E4}"/>
              </a:ext>
            </a:extLst>
          </p:cNvPr>
          <p:cNvSpPr txBox="1"/>
          <p:nvPr/>
        </p:nvSpPr>
        <p:spPr>
          <a:xfrm>
            <a:off x="1412111" y="5717894"/>
            <a:ext cx="10863423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Using Naïve Bayes modelling, the mean accuracy is about 0.78 with 100 iterations which is slightly lower compare </a:t>
            </a:r>
            <a:endParaRPr lang="en-US"/>
          </a:p>
          <a:p>
            <a:pPr>
              <a:spcAft>
                <a:spcPts val="600"/>
              </a:spcAft>
            </a:pPr>
            <a:r>
              <a:rPr lang="en-US" dirty="0"/>
              <a:t>to KNN.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E9A808-AEDA-A34B-9CEE-299A2E01E8C0}"/>
              </a:ext>
            </a:extLst>
          </p:cNvPr>
          <p:cNvSpPr txBox="1"/>
          <p:nvPr/>
        </p:nvSpPr>
        <p:spPr>
          <a:xfrm>
            <a:off x="838200" y="1064871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KNN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93F8AC-41EE-DE4F-B27C-905980D99EF7}"/>
              </a:ext>
            </a:extLst>
          </p:cNvPr>
          <p:cNvSpPr txBox="1"/>
          <p:nvPr/>
        </p:nvSpPr>
        <p:spPr>
          <a:xfrm>
            <a:off x="8391374" y="2636633"/>
            <a:ext cx="13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Naïve Bayes</a:t>
            </a:r>
          </a:p>
        </p:txBody>
      </p:sp>
    </p:spTree>
    <p:extLst>
      <p:ext uri="{BB962C8B-B14F-4D97-AF65-F5344CB8AC3E}">
        <p14:creationId xmlns:p14="http://schemas.microsoft.com/office/powerpoint/2010/main" val="1359281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65AEB-A668-6745-BC09-697AB956E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Number IPA and Ale Breweries in the State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0A3837C8-E6ED-1B4A-9E95-E1482FC06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3" y="1827213"/>
            <a:ext cx="6275388" cy="4089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AE5E98-8FAE-1B48-A032-A4E0DDF1C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2150" y="1827213"/>
            <a:ext cx="4462463" cy="40894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34828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D2C20-F929-9B41-8C0F-304B4B7DB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YouTube link: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756C82-DDDF-C74D-9963-749168943692}"/>
              </a:ext>
            </a:extLst>
          </p:cNvPr>
          <p:cNvSpPr txBox="1"/>
          <p:nvPr/>
        </p:nvSpPr>
        <p:spPr>
          <a:xfrm>
            <a:off x="2587752" y="3017520"/>
            <a:ext cx="634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https://youtu.be/fFxzDc4rmG0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638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1575</TotalTime>
  <Words>166</Words>
  <Application>Microsoft Macintosh PowerPoint</Application>
  <PresentationFormat>Widescreen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Beers and Breweries in the State</vt:lpstr>
      <vt:lpstr>Breweries in the US</vt:lpstr>
      <vt:lpstr>Merge Beer and Breweries</vt:lpstr>
      <vt:lpstr>Median Alcohol Content and Bitterness by State</vt:lpstr>
      <vt:lpstr>Max ABV &amp; IBU by State</vt:lpstr>
      <vt:lpstr>7. Relationship between ABV and IBU</vt:lpstr>
      <vt:lpstr>KNN on IBU and ABV</vt:lpstr>
      <vt:lpstr>Number IPA and Ale Breweries in the State</vt:lpstr>
      <vt:lpstr>YouTube link: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Beers and Breweries in the State</dc:title>
  <dc:creator>Vonpaays Soh, Samuel</dc:creator>
  <cp:lastModifiedBy>Vonpaays Soh, Samuel</cp:lastModifiedBy>
  <cp:revision>4</cp:revision>
  <dcterms:created xsi:type="dcterms:W3CDTF">2020-01-24T01:37:24Z</dcterms:created>
  <dcterms:modified xsi:type="dcterms:W3CDTF">2020-01-25T03:53:22Z</dcterms:modified>
</cp:coreProperties>
</file>